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94"/>
  </p:normalViewPr>
  <p:slideViewPr>
    <p:cSldViewPr snapToGrid="0">
      <p:cViewPr varScale="1">
        <p:scale>
          <a:sx n="94" d="100"/>
          <a:sy n="94" d="100"/>
        </p:scale>
        <p:origin x="21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5" d="100"/>
        <a:sy n="13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DD28-D001-5D44-DB1B-170B8F0CD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5B850-3EED-F345-EAEB-843C65CBB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A5A18-0AA7-6899-D807-A2954451E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5C7-EF5A-1B4F-A53F-09F98E4690EA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2934D-3ADE-AFDB-CEE8-7710DFD65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965DB-CA6E-B69E-A320-A83D9287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DD6E-55D0-414E-8313-D52518B4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5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C44F-5DB6-E4EB-D3DD-C8BC445F4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BE83D2-15A8-9149-89EA-B2DFDE3CA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EE44A-DBD9-AC45-50F1-7E16B2803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5C7-EF5A-1B4F-A53F-09F98E4690EA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C8501-6984-5C7A-0FD8-EE50B41D8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47090-22FD-7941-44BA-760DEE0DE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DD6E-55D0-414E-8313-D52518B4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E6240-388B-F23F-F4B5-B7CDAEB0D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64FDB-2A94-4581-2C3D-FDAB24601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EC5D7-4433-2AD7-4E50-CF3D4345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5C7-EF5A-1B4F-A53F-09F98E4690EA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05E6C-DA6F-C96C-23B5-0D27D5C2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080D4-715E-1CDD-AF4F-36A7B079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DD6E-55D0-414E-8313-D52518B4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3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DFA2F-6EC7-9366-0EFE-A618B5B6D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AD3AE-2A4B-881E-287D-DA346228D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21E00-3500-13F4-43D3-54AC1BBB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5C7-EF5A-1B4F-A53F-09F98E4690EA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6CCCD-3B4D-7CE5-A8A6-F091B2CE0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92FC4-47E9-41C3-5B6E-01C0652A4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DD6E-55D0-414E-8313-D52518B4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2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7F430-E5DD-8410-8CF7-27FBCF0DB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49D70-AAC5-6B17-1680-F23263516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5742C-0E52-2355-9C54-D6EA1B08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5C7-EF5A-1B4F-A53F-09F98E4690EA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72BE6-948B-7BF3-992C-AE4303FB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7EB4B-0802-EF59-1BBE-2F02E8EC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DD6E-55D0-414E-8313-D52518B4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7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46DE8-5517-5F55-C943-52047314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18566-897E-7B2C-6AFC-6F806CE84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AC960-A601-B3F1-C25D-8E719379F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9C0AF-7F8B-A38B-CAB2-D694B6B45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5C7-EF5A-1B4F-A53F-09F98E4690EA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27B8A-FD89-F543-646F-B8D6BB1C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CCFF2-E242-6E17-9936-087CDA51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DD6E-55D0-414E-8313-D52518B4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5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9D7E-C4A2-08D8-A2F6-F761DB3A3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E3C74-A29A-5B0A-0FEC-758628E6C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E6E5A-8B6A-F20E-110F-A8A347BE4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6B4B35-31E6-3E2A-CD5E-4075CACA1E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93960E-D937-DAA8-C42B-605098389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049333-38DB-161F-809C-4D9514A45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5C7-EF5A-1B4F-A53F-09F98E4690EA}" type="datetimeFigureOut">
              <a:rPr lang="en-US" smtClean="0"/>
              <a:t>3/20/23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8D6B7E-10CD-6601-EA6A-EB02649F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298D81-E3A0-980D-B615-7E7EC2F5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DD6E-55D0-414E-8313-D52518B4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8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E396-446C-109D-1FD5-8449F4755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88C6E-7878-9511-113F-3760EB67B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5C7-EF5A-1B4F-A53F-09F98E4690EA}" type="datetimeFigureOut">
              <a:rPr lang="en-US" smtClean="0"/>
              <a:t>3/20/23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15ACC-4FC5-C351-C598-3215535A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4D353-5AD7-2449-256A-A9694BF2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DD6E-55D0-414E-8313-D52518B4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9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2BB66-E793-F13F-2613-23A1A255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5C7-EF5A-1B4F-A53F-09F98E4690EA}" type="datetimeFigureOut">
              <a:rPr lang="en-US" smtClean="0"/>
              <a:t>3/20/23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0304F2-B965-8D70-18F0-4C6BA3F7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05DAC-C488-BDC1-DC6F-9A733A09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DD6E-55D0-414E-8313-D52518B4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6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18385-DF8D-EAFE-BE84-F14A86474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87B8E-1C20-B8F0-4417-9A1AA5468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5FFBF-4E46-4E6F-E016-FC2D61D36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41220-8836-6BF3-45CF-BC4A9903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5C7-EF5A-1B4F-A53F-09F98E4690EA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901F3-567E-0A73-7B47-C72A1F3ED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732B4-5DDC-D818-2A6B-75FB38EA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DD6E-55D0-414E-8313-D52518B4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C9EE1-A946-1A47-AC9C-B9121962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7CEC6C-7538-4C08-BA22-64C9C6FEF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FFC2C-191A-BB52-FDE8-4DDB3067C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F13C1-2396-E73B-E150-594DF7B9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5C7-EF5A-1B4F-A53F-09F98E4690EA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0D43B-7FE9-95B9-656A-29B65AF7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598A1-FF7F-02B2-B072-1305D447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DD6E-55D0-414E-8313-D52518B4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4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A286E5F4-B032-B6D5-EF88-06CE91E6BE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82188803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7772400" imgH="10058400" progId="TCLayout.ActiveDocument.1">
                  <p:embed/>
                </p:oleObj>
              </mc:Choice>
              <mc:Fallback>
                <p:oleObj name="think-cell Slide" r:id="rId1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CAF32B-7E3E-15BC-BE2C-0834FFF4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544E6-464E-3BF4-4AE2-1DEBC4915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F759F-7D49-E3F0-2FCE-9EB9C68B0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9A5C7-EF5A-1B4F-A53F-09F98E4690EA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9F832-3DB7-C2BF-6A71-5F5CEE436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FE322-7F14-A71A-C0FC-7878AD768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8DD6E-55D0-414E-8313-D52518B4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9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CAC3371-44EF-B9DF-2B2C-FBE0FDCA3B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129662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312D4D-640E-EECE-E1B6-2EFF635B7D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69A596-3FB5-D57C-CA04-EEB82A236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Sports Drink and Hydration Beverage Market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BBB587-F561-7E56-85F4-4506FD052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874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6427C89-9BF1-2F91-9482-FF2164D4E8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198239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27744B-47AB-4459-8C2F-1D5EE63A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stairs with a blue arrow drawn in the middle pointing upwards">
            <a:extLst>
              <a:ext uri="{FF2B5EF4-FFF2-40B4-BE49-F238E27FC236}">
                <a16:creationId xmlns:a16="http://schemas.microsoft.com/office/drawing/2014/main" id="{0F4F0DE4-6592-78D9-CAE7-1975DC8080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5" r="1" b="1"/>
          <a:stretch/>
        </p:blipFill>
        <p:spPr>
          <a:xfrm>
            <a:off x="1" y="10"/>
            <a:ext cx="6865165" cy="6857990"/>
          </a:xfrm>
          <a:custGeom>
            <a:avLst/>
            <a:gdLst/>
            <a:ahLst/>
            <a:cxnLst/>
            <a:rect l="l" t="t" r="r" b="b"/>
            <a:pathLst>
              <a:path w="6865165" h="6858000">
                <a:moveTo>
                  <a:pt x="0" y="0"/>
                </a:moveTo>
                <a:lnTo>
                  <a:pt x="6865165" y="0"/>
                </a:lnTo>
                <a:lnTo>
                  <a:pt x="6859621" y="22952"/>
                </a:lnTo>
                <a:cubicBezTo>
                  <a:pt x="6623056" y="1069835"/>
                  <a:pt x="6492240" y="2220824"/>
                  <a:pt x="6492240" y="3429001"/>
                </a:cubicBezTo>
                <a:cubicBezTo>
                  <a:pt x="6492240" y="4637179"/>
                  <a:pt x="6623056" y="5788167"/>
                  <a:pt x="6859621" y="6835050"/>
                </a:cubicBezTo>
                <a:lnTo>
                  <a:pt x="68651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D266DCC-5218-4AE0-B964-6FC2EA3BD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240" y="0"/>
            <a:ext cx="5699760" cy="6858000"/>
          </a:xfrm>
          <a:custGeom>
            <a:avLst/>
            <a:gdLst>
              <a:gd name="connsiteX0" fmla="*/ 365648 w 5588548"/>
              <a:gd name="connsiteY0" fmla="*/ 0 h 6858000"/>
              <a:gd name="connsiteX1" fmla="*/ 5588548 w 5588548"/>
              <a:gd name="connsiteY1" fmla="*/ 0 h 6858000"/>
              <a:gd name="connsiteX2" fmla="*/ 5588548 w 5588548"/>
              <a:gd name="connsiteY2" fmla="*/ 6858000 h 6858000"/>
              <a:gd name="connsiteX3" fmla="*/ 365648 w 5588548"/>
              <a:gd name="connsiteY3" fmla="*/ 6858000 h 6858000"/>
              <a:gd name="connsiteX4" fmla="*/ 360213 w 5588548"/>
              <a:gd name="connsiteY4" fmla="*/ 6835050 h 6858000"/>
              <a:gd name="connsiteX5" fmla="*/ 0 w 5588548"/>
              <a:gd name="connsiteY5" fmla="*/ 3429001 h 6858000"/>
              <a:gd name="connsiteX6" fmla="*/ 360213 w 5588548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8548" h="6858000">
                <a:moveTo>
                  <a:pt x="365648" y="0"/>
                </a:moveTo>
                <a:lnTo>
                  <a:pt x="5588548" y="0"/>
                </a:lnTo>
                <a:lnTo>
                  <a:pt x="55885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973DE4F1-1583-4AE3-9696-9659D27C5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384" y="0"/>
            <a:ext cx="5690616" cy="6858000"/>
          </a:xfrm>
          <a:custGeom>
            <a:avLst/>
            <a:gdLst>
              <a:gd name="connsiteX0" fmla="*/ 372925 w 5690616"/>
              <a:gd name="connsiteY0" fmla="*/ 0 h 6858000"/>
              <a:gd name="connsiteX1" fmla="*/ 5690616 w 5690616"/>
              <a:gd name="connsiteY1" fmla="*/ 0 h 6858000"/>
              <a:gd name="connsiteX2" fmla="*/ 5690616 w 5690616"/>
              <a:gd name="connsiteY2" fmla="*/ 6858000 h 6858000"/>
              <a:gd name="connsiteX3" fmla="*/ 372925 w 5690616"/>
              <a:gd name="connsiteY3" fmla="*/ 6858000 h 6858000"/>
              <a:gd name="connsiteX4" fmla="*/ 367381 w 5690616"/>
              <a:gd name="connsiteY4" fmla="*/ 6835050 h 6858000"/>
              <a:gd name="connsiteX5" fmla="*/ 0 w 5690616"/>
              <a:gd name="connsiteY5" fmla="*/ 3429001 h 6858000"/>
              <a:gd name="connsiteX6" fmla="*/ 367381 w 5690616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0616" h="6858000">
                <a:moveTo>
                  <a:pt x="372925" y="0"/>
                </a:moveTo>
                <a:lnTo>
                  <a:pt x="5690616" y="0"/>
                </a:lnTo>
                <a:lnTo>
                  <a:pt x="5690616" y="6858000"/>
                </a:lnTo>
                <a:lnTo>
                  <a:pt x="372925" y="6858000"/>
                </a:lnTo>
                <a:lnTo>
                  <a:pt x="367381" y="6835050"/>
                </a:lnTo>
                <a:cubicBezTo>
                  <a:pt x="130816" y="5788167"/>
                  <a:pt x="0" y="4637179"/>
                  <a:pt x="0" y="3429001"/>
                </a:cubicBezTo>
                <a:cubicBezTo>
                  <a:pt x="0" y="2220824"/>
                  <a:pt x="130816" y="1069835"/>
                  <a:pt x="367381" y="22952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35DFAB-70FF-07C7-86C7-678C71A53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5564" y="914400"/>
            <a:ext cx="4485861" cy="11065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/>
              <a:t>Next Steps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2239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3C8959-A2A1-469E-8619-82F077E3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4495" y="218239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EFF2A-D425-7D50-8945-3F00FF319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5563" y="2440100"/>
            <a:ext cx="4485861" cy="3834804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Developing a comprehensive marketing strategy - Creating an integrated plan to promote products and drive sales.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Focusing on product development and innovation - Continuously improving product offerings to meet changing consumer needs.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Strengthening distribution networks - Building relationships with retailers and other partners to expand market reach.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Continuously monitoring market trends and consumer preferences - Adapting strategies and products based on evolving market dynamics.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0136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AAC68EF5-579D-1ADE-E805-1F5D3DD995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441622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51205-F87A-7FEC-CA51-A2F9C7B23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0414" y="640080"/>
            <a:ext cx="4758458" cy="3566160"/>
          </a:xfrm>
        </p:spPr>
        <p:txBody>
          <a:bodyPr vert="horz" anchor="b">
            <a:normAutofit/>
          </a:bodyPr>
          <a:lstStyle/>
          <a:p>
            <a:pPr algn="l"/>
            <a:r>
              <a:rPr lang="en-US" sz="660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53187-E9DC-EF63-7803-E0A088E56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0412" y="4636008"/>
            <a:ext cx="4758459" cy="1572768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Overview of the sports drink and hydration beverage market - A comprehensive analysis of the current market situation and future growth potential.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Key trends and drivers - Factors influencing the industry's trajectory and consumer preferences.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Market segmentation - A closer look at the various segments and their respective market shares.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Competitive landscape - An overview of the major players in the market and their strategies.</a:t>
            </a:r>
          </a:p>
          <a:p>
            <a:pPr algn="l"/>
            <a:endParaRPr lang="en-US" sz="1200" dirty="0"/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4EE778E3-0272-B2CF-B3D5-AFE8478CFE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3201"/>
          <a:stretch/>
        </p:blipFill>
        <p:spPr>
          <a:xfrm>
            <a:off x="20" y="10"/>
            <a:ext cx="6108141" cy="6857990"/>
          </a:xfrm>
          <a:custGeom>
            <a:avLst/>
            <a:gdLst/>
            <a:ahLst/>
            <a:cxnLst/>
            <a:rect l="l" t="t" r="r" b="b"/>
            <a:pathLst>
              <a:path w="6108161" h="6858000">
                <a:moveTo>
                  <a:pt x="0" y="0"/>
                </a:moveTo>
                <a:lnTo>
                  <a:pt x="2058355" y="0"/>
                </a:lnTo>
                <a:lnTo>
                  <a:pt x="3299791" y="0"/>
                </a:lnTo>
                <a:lnTo>
                  <a:pt x="6076880" y="0"/>
                </a:lnTo>
                <a:lnTo>
                  <a:pt x="6078171" y="10931"/>
                </a:lnTo>
                <a:cubicBezTo>
                  <a:pt x="6093300" y="94836"/>
                  <a:pt x="6090630" y="179884"/>
                  <a:pt x="6094698" y="264297"/>
                </a:cubicBezTo>
                <a:cubicBezTo>
                  <a:pt x="6099656" y="367652"/>
                  <a:pt x="6093427" y="471135"/>
                  <a:pt x="6091266" y="574617"/>
                </a:cubicBezTo>
                <a:cubicBezTo>
                  <a:pt x="6089359" y="662717"/>
                  <a:pt x="6080587" y="750690"/>
                  <a:pt x="6083384" y="838916"/>
                </a:cubicBezTo>
                <a:cubicBezTo>
                  <a:pt x="6083384" y="841968"/>
                  <a:pt x="6083384" y="845019"/>
                  <a:pt x="6083384" y="848070"/>
                </a:cubicBezTo>
                <a:cubicBezTo>
                  <a:pt x="6075375" y="945068"/>
                  <a:pt x="6075375" y="1042576"/>
                  <a:pt x="6083384" y="1139574"/>
                </a:cubicBezTo>
                <a:cubicBezTo>
                  <a:pt x="6085964" y="1179950"/>
                  <a:pt x="6085240" y="1220466"/>
                  <a:pt x="6081223" y="1260728"/>
                </a:cubicBezTo>
                <a:cubicBezTo>
                  <a:pt x="6077409" y="1311960"/>
                  <a:pt x="6065204" y="1364083"/>
                  <a:pt x="6073976" y="1414934"/>
                </a:cubicBezTo>
                <a:cubicBezTo>
                  <a:pt x="6079722" y="1456784"/>
                  <a:pt x="6082913" y="1498940"/>
                  <a:pt x="6083511" y="1541172"/>
                </a:cubicBezTo>
                <a:cubicBezTo>
                  <a:pt x="6087833" y="1635755"/>
                  <a:pt x="6083638" y="1730847"/>
                  <a:pt x="6082112" y="1825685"/>
                </a:cubicBezTo>
                <a:cubicBezTo>
                  <a:pt x="6080205" y="1936286"/>
                  <a:pt x="6083002" y="2046634"/>
                  <a:pt x="6074103" y="2157235"/>
                </a:cubicBezTo>
                <a:cubicBezTo>
                  <a:pt x="6069145" y="2246581"/>
                  <a:pt x="6069145" y="2336130"/>
                  <a:pt x="6074103" y="2425476"/>
                </a:cubicBezTo>
                <a:cubicBezTo>
                  <a:pt x="6076519" y="2507473"/>
                  <a:pt x="6088850" y="2588454"/>
                  <a:pt x="6086816" y="2671214"/>
                </a:cubicBezTo>
                <a:cubicBezTo>
                  <a:pt x="6084401" y="2767832"/>
                  <a:pt x="6072959" y="2863940"/>
                  <a:pt x="6076519" y="2960685"/>
                </a:cubicBezTo>
                <a:cubicBezTo>
                  <a:pt x="6078171" y="3006832"/>
                  <a:pt x="6078299" y="3052980"/>
                  <a:pt x="6079316" y="3099127"/>
                </a:cubicBezTo>
                <a:cubicBezTo>
                  <a:pt x="6080333" y="3154682"/>
                  <a:pt x="6090376" y="3210110"/>
                  <a:pt x="6084782" y="3265665"/>
                </a:cubicBezTo>
                <a:cubicBezTo>
                  <a:pt x="6075502" y="3358087"/>
                  <a:pt x="6051475" y="3448857"/>
                  <a:pt x="6066476" y="3543567"/>
                </a:cubicBezTo>
                <a:cubicBezTo>
                  <a:pt x="6074739" y="3595690"/>
                  <a:pt x="6084146" y="3647940"/>
                  <a:pt x="6088850" y="3700571"/>
                </a:cubicBezTo>
                <a:cubicBezTo>
                  <a:pt x="6093045" y="3747608"/>
                  <a:pt x="6103724" y="3795408"/>
                  <a:pt x="6095588" y="3842191"/>
                </a:cubicBezTo>
                <a:cubicBezTo>
                  <a:pt x="6088723" y="3882237"/>
                  <a:pt x="6092410" y="3922282"/>
                  <a:pt x="6087070" y="3962327"/>
                </a:cubicBezTo>
                <a:cubicBezTo>
                  <a:pt x="6080078" y="4014831"/>
                  <a:pt x="6076265" y="4068352"/>
                  <a:pt x="6071052" y="4121111"/>
                </a:cubicBezTo>
                <a:cubicBezTo>
                  <a:pt x="6066221" y="4169038"/>
                  <a:pt x="6062662" y="4216838"/>
                  <a:pt x="6075375" y="4261841"/>
                </a:cubicBezTo>
                <a:cubicBezTo>
                  <a:pt x="6106394" y="4375112"/>
                  <a:pt x="6089359" y="4487748"/>
                  <a:pt x="6077663" y="4600257"/>
                </a:cubicBezTo>
                <a:cubicBezTo>
                  <a:pt x="6071942" y="4655049"/>
                  <a:pt x="6063552" y="4712765"/>
                  <a:pt x="6076265" y="4762853"/>
                </a:cubicBezTo>
                <a:cubicBezTo>
                  <a:pt x="6099783" y="4851716"/>
                  <a:pt x="6081350" y="4936764"/>
                  <a:pt x="6071179" y="5021432"/>
                </a:cubicBezTo>
                <a:cubicBezTo>
                  <a:pt x="6061009" y="5106099"/>
                  <a:pt x="6058594" y="5189495"/>
                  <a:pt x="6076392" y="5272637"/>
                </a:cubicBezTo>
                <a:cubicBezTo>
                  <a:pt x="6088850" y="5331116"/>
                  <a:pt x="6088850" y="5390612"/>
                  <a:pt x="6090376" y="5449600"/>
                </a:cubicBezTo>
                <a:cubicBezTo>
                  <a:pt x="6091266" y="5486339"/>
                  <a:pt x="6077663" y="5523842"/>
                  <a:pt x="6068637" y="5560582"/>
                </a:cubicBezTo>
                <a:cubicBezTo>
                  <a:pt x="6052364" y="5626943"/>
                  <a:pt x="6046517" y="5694321"/>
                  <a:pt x="6068637" y="5759029"/>
                </a:cubicBezTo>
                <a:cubicBezTo>
                  <a:pt x="6099148" y="5848655"/>
                  <a:pt x="6116691" y="5938407"/>
                  <a:pt x="6103978" y="6033117"/>
                </a:cubicBezTo>
                <a:cubicBezTo>
                  <a:pt x="6096732" y="6091724"/>
                  <a:pt x="6094952" y="6151347"/>
                  <a:pt x="6084019" y="6209190"/>
                </a:cubicBezTo>
                <a:cubicBezTo>
                  <a:pt x="6065713" y="6304790"/>
                  <a:pt x="6072196" y="6399882"/>
                  <a:pt x="6086816" y="6494211"/>
                </a:cubicBezTo>
                <a:cubicBezTo>
                  <a:pt x="6096897" y="6573081"/>
                  <a:pt x="6097965" y="6652829"/>
                  <a:pt x="6089994" y="6731941"/>
                </a:cubicBezTo>
                <a:lnTo>
                  <a:pt x="6081268" y="6858000"/>
                </a:lnTo>
                <a:lnTo>
                  <a:pt x="3299791" y="6858000"/>
                </a:lnTo>
                <a:lnTo>
                  <a:pt x="205835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1142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6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1BCC986-282B-1E62-03B3-5FCFDCCBB1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533695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3E407-916A-414E-C27E-6377C294C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640080"/>
            <a:ext cx="6894576" cy="3566160"/>
          </a:xfrm>
        </p:spPr>
        <p:txBody>
          <a:bodyPr vert="horz" anchor="b">
            <a:normAutofit/>
          </a:bodyPr>
          <a:lstStyle/>
          <a:p>
            <a:pPr algn="l"/>
            <a:r>
              <a:rPr lang="en-US" sz="6600"/>
              <a:t>Market Size and Growth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66562-F259-44B7-3BC8-5B83BA086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4636008"/>
            <a:ext cx="6894576" cy="1572768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Global and regional market size - Examining the current market size and comparing it across different regions.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CAGR and growth projections - Analyzing historical data to predict future growth rates and trends.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Factors contributing to growth - Identifying the driving forces behind the market expansion.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Challenges and barriers - Understanding the obstacles that could hinder market growth and development.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95B84E-0665-8090-2C79-CF33A051B2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666" r="20916" b="-1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1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DF2DA81D-8AB1-DB44-D0FB-44D2A7AF1F9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423858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B67AC-729B-8A2C-581F-627A04149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/>
              <a:t>Key Trends and Drivers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B5011-058E-2F6D-968F-889F58815E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878" r="19826" b="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CB17D-5C6E-717E-F3C1-93150592F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Health and wellness trend - The increasing consumer focus on health and well-being and its impact on the market.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Demand for functional beverages - The growing preference for beverages with added benefits, such as electrolyte replenishment and energy boosts.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Innovation in flavors and ingredients - How companies are using novel ingredients and flavors to differentiate their products and attract consumers.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Increased focus on hydration - The importance of hydration in athletic performance and overall health, driving demand for hydration-focused products.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003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3E51D49-67B3-678C-1A77-7C3E044E587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534309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3B1DA-0D78-0672-402F-02A85AB82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640080"/>
            <a:ext cx="6894576" cy="3566160"/>
          </a:xfrm>
        </p:spPr>
        <p:txBody>
          <a:bodyPr vert="horz" anchor="b">
            <a:normAutofit/>
          </a:bodyPr>
          <a:lstStyle/>
          <a:p>
            <a:pPr algn="l"/>
            <a:r>
              <a:rPr lang="en-US" sz="6600"/>
              <a:t>Market Segmentation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C8D8DD-F1CD-FB02-B1DA-FBCAECD13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4636008"/>
            <a:ext cx="6894576" cy="1572768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By product type (isotonic, hypotonic, hypertonic) - Exploring the different types of sports drinks and their unique characteristics.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By distribution channel (supermarkets, convenience stores, online) - Analyzing the various channels through which these products are sold and their market shares.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By demographic (athletes, casual consumers, age groups) - Investigating the different consumer segments and their preferences.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By geography (North America, Europe, Asia-Pacific, etc.) - Comparing the market performance across various regions and countries.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2EE6C6-1A2C-153F-1F6B-86FDF3C336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605" r="15239" b="-1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7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D98F0F9C-C8B9-E9C6-45AB-704C187F9F0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817585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2BC95DD-23DF-BE46-D20C-6129A8E77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297" y="647700"/>
            <a:ext cx="3259479" cy="55578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/>
              <a:t>Competitive Landscape</a:t>
            </a:r>
          </a:p>
        </p:txBody>
      </p:sp>
      <p:pic>
        <p:nvPicPr>
          <p:cNvPr id="5" name="Picture 4" descr="Colourful grass on hills">
            <a:extLst>
              <a:ext uri="{FF2B5EF4-FFF2-40B4-BE49-F238E27FC236}">
                <a16:creationId xmlns:a16="http://schemas.microsoft.com/office/drawing/2014/main" id="{B1EDA16E-99E7-3A19-1E55-37CFAB8E8C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533" r="40473"/>
          <a:stretch/>
        </p:blipFill>
        <p:spPr>
          <a:xfrm>
            <a:off x="20" y="-1"/>
            <a:ext cx="4143544" cy="6856413"/>
          </a:xfrm>
          <a:custGeom>
            <a:avLst/>
            <a:gdLst/>
            <a:ahLst/>
            <a:cxnLst/>
            <a:rect l="l" t="t" r="r" b="b"/>
            <a:pathLst>
              <a:path w="4143564" h="6856413">
                <a:moveTo>
                  <a:pt x="0" y="0"/>
                </a:moveTo>
                <a:lnTo>
                  <a:pt x="4141667" y="0"/>
                </a:lnTo>
                <a:lnTo>
                  <a:pt x="4141086" y="145208"/>
                </a:lnTo>
                <a:cubicBezTo>
                  <a:pt x="4109790" y="1611281"/>
                  <a:pt x="3796834" y="3077353"/>
                  <a:pt x="4047199" y="4543426"/>
                </a:cubicBezTo>
                <a:cubicBezTo>
                  <a:pt x="4172382" y="5276463"/>
                  <a:pt x="4156734" y="6009499"/>
                  <a:pt x="4105878" y="6742536"/>
                </a:cubicBezTo>
                <a:lnTo>
                  <a:pt x="4096763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2C7019F-6124-BBDC-5288-CD91FED86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509" y="647700"/>
            <a:ext cx="3662891" cy="5557838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Major players in the market - Identifying the key companies dominating the sports drink and hydration beverage market.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Market share analysis - Assessing the market share of major players and their product portfolios.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Key strategies and differentiators - Analyzing the competitive strategies employed by these companies, such as marketing, innovation, and pricing.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Emerging players and disruptors - Highlighting new entrants and their potential impact on the market dynamics.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294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55752E4-25DB-B50F-8FB9-496B17905D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680439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E784B-5122-D4D5-715F-AB6614A29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461" y="728664"/>
            <a:ext cx="4984813" cy="3157080"/>
          </a:xfrm>
          <a:noFill/>
        </p:spPr>
        <p:txBody>
          <a:bodyPr vert="horz">
            <a:normAutofit/>
          </a:bodyPr>
          <a:lstStyle/>
          <a:p>
            <a:pPr algn="l"/>
            <a:r>
              <a:rPr lang="en-US" sz="5200"/>
              <a:t>Consumer Preferences and Behavior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239DC-3A0E-9A06-86FA-299E48D96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7461" y="4072045"/>
            <a:ext cx="4984813" cy="2057289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Factors influencing purchase decisions - Understanding the key drivers of consumer choice, such as taste, price, and health benefits.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Brand loyalty and switching behavior - Examining the extent to which consumers are loyal to their favorite brands or open to trying new products.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Preferred channels and formats - Analyzing consumer preferences for purchasing sports drinks and hydration beverages, including online and in-store.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Trends in consumption patterns - Identifying shifts in consumer behavior, such as increasing interest in natural and organic ingredients.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</p:txBody>
      </p:sp>
      <p:pic>
        <p:nvPicPr>
          <p:cNvPr id="5" name="Picture 4" descr="Abstract blurred background of department store">
            <a:extLst>
              <a:ext uri="{FF2B5EF4-FFF2-40B4-BE49-F238E27FC236}">
                <a16:creationId xmlns:a16="http://schemas.microsoft.com/office/drawing/2014/main" id="{752C9832-B20B-D010-48EB-ABC2C461B3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17" r="26729" b="-1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5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2DEFC7C-97E0-54EB-136B-9E9AD9D0077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877458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04172-2278-50FB-3323-915CCDCAC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/>
              <a:t>Product Innovation and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CFE63-989A-DB3E-32EA-BB6E33981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2962279"/>
            <a:ext cx="3799425" cy="3143241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Innovative ingredients and formulations - Exploring the use of new and unique ingredients in product development.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Customization and personalization - The trend towards products tailored to individual needs and preferences.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Sustainability and eco-friendly packaging - How companies are addressing environmental concerns in product design and packaging.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Collaborations and partnerships - The role of strategic alliances in driving innovation and market expansion.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D71361-799A-4DDC-6077-99A3FC54B9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506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885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94967FA-5627-8DBE-F718-1C9D2F843F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912916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E2561-D67D-3A03-C38C-AC660A345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216" y="1076324"/>
            <a:ext cx="6272784" cy="15350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200"/>
              <a:t>Market Opportunities and Strategies</a:t>
            </a:r>
          </a:p>
        </p:txBody>
      </p:sp>
      <p:pic>
        <p:nvPicPr>
          <p:cNvPr id="5" name="Picture 4" descr="An illustration of flying paper planes">
            <a:extLst>
              <a:ext uri="{FF2B5EF4-FFF2-40B4-BE49-F238E27FC236}">
                <a16:creationId xmlns:a16="http://schemas.microsoft.com/office/drawing/2014/main" id="{E8D8590D-2A7C-D1F9-429B-3DC541953F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17" r="32982" b="-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1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CD6A9-6508-2BBF-AF6B-E1FAE0165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216" y="3351276"/>
            <a:ext cx="6272784" cy="2825686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Identifying niche segments - Exploring untapped markets and opportunities for growth.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Adapting to current market dynamics - The importance of staying agile and responsive in a constantly changing market.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Leveraging consumer insights for product innovation - Using data-driven insights to inform product development and marketing strategies.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r>
              <a:rPr lang="en-US" sz="1200" dirty="0"/>
              <a:t>Expanding distribution channels and targeting new demographics - Strategies for reaching new consumers and increasing market share.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  <a:p>
            <a:pPr algn="l">
              <a:spcBef>
                <a:spcPts val="600"/>
              </a:spcBef>
              <a:spcAft>
                <a:spcPts val="600"/>
              </a:spcAft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97478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712</Words>
  <Application>Microsoft Macintosh PowerPoint</Application>
  <PresentationFormat>Widescreen</PresentationFormat>
  <Paragraphs>62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think-cell Slide</vt:lpstr>
      <vt:lpstr>Sports Drink and Hydration Beverage Market Analysis</vt:lpstr>
      <vt:lpstr>Introduction</vt:lpstr>
      <vt:lpstr>Market Size and Growth</vt:lpstr>
      <vt:lpstr>Key Trends and Drivers</vt:lpstr>
      <vt:lpstr>Market Segmentation</vt:lpstr>
      <vt:lpstr>Competitive Landscape</vt:lpstr>
      <vt:lpstr>Consumer Preferences and Behavior</vt:lpstr>
      <vt:lpstr>Product Innovation and Development</vt:lpstr>
      <vt:lpstr>Market Opportunities and Strategies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Drink and Hydration Beverage Market Analysis</dc:title>
  <dc:creator>Tom Tran</dc:creator>
  <cp:lastModifiedBy>Tom Tran</cp:lastModifiedBy>
  <cp:revision>1</cp:revision>
  <dcterms:created xsi:type="dcterms:W3CDTF">2023-03-21T03:32:24Z</dcterms:created>
  <dcterms:modified xsi:type="dcterms:W3CDTF">2023-03-21T03:46:52Z</dcterms:modified>
</cp:coreProperties>
</file>